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07/01/1441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25211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07/01/1441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70833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07/01/1441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162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07/01/1441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47455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07/01/1441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3532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07/01/1441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6802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07/01/1441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65977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07/01/1441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1464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07/01/1441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4423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07/01/1441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8417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07/01/1441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5183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F7B76-2881-43F9-B791-1C78CD86110E}" type="datetimeFigureOut">
              <a:rPr lang="ar-SA" smtClean="0"/>
              <a:t>07/01/1441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38650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677469" y="365126"/>
            <a:ext cx="1187355" cy="603866"/>
          </a:xfrm>
        </p:spPr>
        <p:txBody>
          <a:bodyPr>
            <a:normAutofit fontScale="90000"/>
          </a:bodyPr>
          <a:lstStyle/>
          <a:p>
            <a:r>
              <a:rPr lang="ar-IQ" b="1" dirty="0" smtClean="0"/>
              <a:t>الحكام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0654" y="968992"/>
            <a:ext cx="10972800" cy="52079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3200" b="1" dirty="0"/>
              <a:t>هيئة التحكيم والاجراءات</a:t>
            </a:r>
            <a:endParaRPr lang="en-US" sz="3200" dirty="0"/>
          </a:p>
          <a:p>
            <a:pPr marL="0" indent="0" algn="ctr">
              <a:buNone/>
            </a:pPr>
            <a:r>
              <a:rPr lang="ar-SA" sz="3200" b="1" dirty="0"/>
              <a:t>التكوين</a:t>
            </a:r>
            <a:endParaRPr lang="en-US" sz="3200" dirty="0"/>
          </a:p>
          <a:p>
            <a:pPr marL="0" indent="0" algn="ctr">
              <a:buNone/>
            </a:pPr>
            <a:r>
              <a:rPr lang="ar-SA" sz="3200" dirty="0"/>
              <a:t>تتكون هيئة التحكيم للمباراة من الرسميين التاليين</a:t>
            </a:r>
            <a:r>
              <a:rPr lang="en-US" sz="3200" dirty="0"/>
              <a:t>:</a:t>
            </a:r>
          </a:p>
          <a:p>
            <a:pPr marL="0" indent="0" algn="ctr">
              <a:buNone/>
            </a:pPr>
            <a:r>
              <a:rPr lang="en-US" sz="3200" dirty="0"/>
              <a:t>- </a:t>
            </a:r>
            <a:r>
              <a:rPr lang="ar-SA" sz="3200" dirty="0"/>
              <a:t>الحكم الأول </a:t>
            </a: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- </a:t>
            </a:r>
            <a:r>
              <a:rPr lang="ar-SA" sz="3200" dirty="0"/>
              <a:t>الحكم الثاني </a:t>
            </a: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- </a:t>
            </a:r>
            <a:r>
              <a:rPr lang="ar-SA" sz="3200" dirty="0"/>
              <a:t>المسجل </a:t>
            </a: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- </a:t>
            </a:r>
            <a:r>
              <a:rPr lang="ar-SA" sz="3200" dirty="0"/>
              <a:t>أربعة  </a:t>
            </a:r>
            <a:r>
              <a:rPr lang="ar-SA" sz="3200" dirty="0" err="1"/>
              <a:t>أوإثنان</a:t>
            </a:r>
            <a:r>
              <a:rPr lang="ar-SA" sz="3200" dirty="0"/>
              <a:t> مراقبو الخطوط </a:t>
            </a:r>
            <a:endParaRPr lang="en-US" sz="3200" dirty="0"/>
          </a:p>
          <a:p>
            <a:pPr marL="0" indent="0" algn="ctr">
              <a:buNone/>
            </a:pPr>
            <a:r>
              <a:rPr lang="ar-SA" sz="3200" dirty="0"/>
              <a:t>لمسابقات </a:t>
            </a:r>
            <a:r>
              <a:rPr lang="ar-SA" sz="3200" dirty="0" err="1"/>
              <a:t>الإتحاد</a:t>
            </a:r>
            <a:r>
              <a:rPr lang="ar-SA" sz="3200" dirty="0"/>
              <a:t> الدولي للكرة الطائرة، العالمية والرسمية يكون مساعد المسجل إلزامي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4042829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677469" y="365126"/>
            <a:ext cx="1187355" cy="603866"/>
          </a:xfrm>
        </p:spPr>
        <p:txBody>
          <a:bodyPr>
            <a:normAutofit fontScale="90000"/>
          </a:bodyPr>
          <a:lstStyle/>
          <a:p>
            <a:r>
              <a:rPr lang="ar-IQ" b="1" dirty="0" smtClean="0"/>
              <a:t>الحكام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0654" y="968992"/>
            <a:ext cx="10972800" cy="5207971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ar-SA" b="1" dirty="0"/>
              <a:t>الاجراءات</a:t>
            </a:r>
            <a:endParaRPr lang="en-US" dirty="0"/>
          </a:p>
          <a:p>
            <a:pPr marL="0" indent="0" algn="ctr">
              <a:buNone/>
            </a:pPr>
            <a:r>
              <a:rPr lang="ar-SA" dirty="0"/>
              <a:t>يحق للحكمين الأول والثاني فقط إطلاق الصافرة أثناء المباراة</a:t>
            </a:r>
            <a:r>
              <a:rPr lang="en-US" dirty="0"/>
              <a:t>:</a:t>
            </a:r>
          </a:p>
          <a:p>
            <a:pPr marL="0" indent="0" algn="ctr">
              <a:buNone/>
            </a:pPr>
            <a:r>
              <a:rPr lang="ar-SA" dirty="0"/>
              <a:t>يعطي الحكم الأول الإشارة للإرسال الذي يبدأ التداول</a:t>
            </a:r>
            <a:r>
              <a:rPr lang="en-US" dirty="0"/>
              <a:t>. </a:t>
            </a:r>
          </a:p>
          <a:p>
            <a:pPr marL="0" indent="0" algn="ctr">
              <a:buNone/>
            </a:pPr>
            <a:r>
              <a:rPr lang="ar-SA" dirty="0"/>
              <a:t>يشير الحكمان الأول والثاني إلى نهاية التداول، بشرط أن يتأكدا من أن هناك خطأ قد ارتكب وأنهما حددا طبيعته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ar-SA" dirty="0"/>
              <a:t>يحق لهما إطلاق الصافرة أثناء توقف اللعب للتوضيح بأنهما وافقا أو رفضا طلب الفريق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ar-SA" dirty="0"/>
              <a:t>مباشرة بعد صافرة الحكم للإشارة إلى اكتمال التداول، يجب عليهما التوضيح بإشارات اليد الرسمية</a:t>
            </a:r>
            <a:r>
              <a:rPr lang="en-US" dirty="0"/>
              <a:t>:</a:t>
            </a:r>
          </a:p>
          <a:p>
            <a:pPr marL="0" indent="0" algn="ctr">
              <a:buNone/>
            </a:pPr>
            <a:r>
              <a:rPr lang="ar-SA" dirty="0"/>
              <a:t>إذا أطلقت الصافرة على الخطأ بواسطة الحكم الأول، فسوف يشير بالترتيب</a:t>
            </a:r>
            <a:r>
              <a:rPr lang="en-US" dirty="0"/>
              <a:t>:</a:t>
            </a:r>
          </a:p>
          <a:p>
            <a:pPr marL="0" indent="0" algn="ctr">
              <a:buNone/>
            </a:pPr>
            <a:r>
              <a:rPr lang="ar-SA" dirty="0"/>
              <a:t>الفريق الذي سيقوم بالإرسال</a:t>
            </a:r>
            <a:endParaRPr lang="en-US" dirty="0"/>
          </a:p>
          <a:p>
            <a:pPr marL="0" indent="0" algn="ctr">
              <a:buNone/>
            </a:pPr>
            <a:r>
              <a:rPr lang="ar-SA" dirty="0"/>
              <a:t>طبيعة الخطأ</a:t>
            </a:r>
            <a:endParaRPr lang="en-US" dirty="0"/>
          </a:p>
          <a:p>
            <a:pPr marL="0" indent="0" algn="ctr">
              <a:buNone/>
            </a:pPr>
            <a:r>
              <a:rPr lang="ar-SA" dirty="0"/>
              <a:t>اللاعب او اللاعبون</a:t>
            </a:r>
            <a:r>
              <a:rPr lang="en-US" dirty="0"/>
              <a:t>) </a:t>
            </a:r>
            <a:r>
              <a:rPr lang="ar-SA" dirty="0"/>
              <a:t>المخطئ</a:t>
            </a:r>
            <a:r>
              <a:rPr lang="en-US" dirty="0"/>
              <a:t> (</a:t>
            </a:r>
            <a:r>
              <a:rPr lang="ar-SA" dirty="0"/>
              <a:t>إذا لزم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493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677469" y="365126"/>
            <a:ext cx="1187355" cy="603866"/>
          </a:xfrm>
        </p:spPr>
        <p:txBody>
          <a:bodyPr>
            <a:normAutofit fontScale="90000"/>
          </a:bodyPr>
          <a:lstStyle/>
          <a:p>
            <a:r>
              <a:rPr lang="ar-IQ" b="1" dirty="0" smtClean="0"/>
              <a:t>الحكام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0654" y="968992"/>
            <a:ext cx="10972800" cy="5207971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ar-SA" dirty="0"/>
              <a:t>إذا أطلقت الصافرة على الخطأ بواسطة الحكم الثاني فسوف يشير بالترتيب</a:t>
            </a:r>
            <a:r>
              <a:rPr lang="en-US" dirty="0"/>
              <a:t>:</a:t>
            </a:r>
          </a:p>
          <a:p>
            <a:pPr marL="0" indent="0" algn="ctr">
              <a:buNone/>
            </a:pPr>
            <a:r>
              <a:rPr lang="ar-SA" dirty="0"/>
              <a:t>طبيعة الخطأ</a:t>
            </a:r>
            <a:endParaRPr lang="en-US" dirty="0"/>
          </a:p>
          <a:p>
            <a:pPr marL="0" indent="0" algn="ctr">
              <a:buNone/>
            </a:pPr>
            <a:r>
              <a:rPr lang="ar-SA" dirty="0"/>
              <a:t>اللاعب المخطئ إذا لزم</a:t>
            </a:r>
            <a:endParaRPr lang="en-US" dirty="0"/>
          </a:p>
          <a:p>
            <a:pPr marL="0" indent="0" algn="ctr">
              <a:buNone/>
            </a:pPr>
            <a:r>
              <a:rPr lang="ar-SA" dirty="0"/>
              <a:t>اتباع الحكم الأول بإعادة إشارته للفريق الذي سيقوم بالإرسال</a:t>
            </a:r>
            <a:r>
              <a:rPr lang="en-US" dirty="0"/>
              <a:t>. </a:t>
            </a:r>
          </a:p>
          <a:p>
            <a:pPr marL="0" indent="0" algn="ctr">
              <a:buNone/>
            </a:pPr>
            <a:r>
              <a:rPr lang="ar-SA" dirty="0"/>
              <a:t>في هذه حالة، لا يؤشر الحكم الأول إلى طبيعة الخطأ أو اللاعب المخطئ ولكن فقط للفريق الذي سيرسل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ar-SA" dirty="0"/>
              <a:t>في حالة ضربة هجومية خاطئة بواسطة لاعب الصف الخلفي أو اللاعب أعلاها، الحر يشير الحكمان </a:t>
            </a:r>
            <a:endParaRPr lang="en-US" dirty="0"/>
          </a:p>
          <a:p>
            <a:pPr marL="0" indent="0" algn="ctr">
              <a:buNone/>
            </a:pPr>
            <a:r>
              <a:rPr lang="ar-SA" dirty="0"/>
              <a:t>في حالة الخطأ المزدوج، يشير الحكمان بالترتيب</a:t>
            </a:r>
            <a:r>
              <a:rPr lang="en-US" dirty="0"/>
              <a:t>:</a:t>
            </a:r>
          </a:p>
          <a:p>
            <a:pPr marL="0" indent="0" algn="ctr">
              <a:buNone/>
            </a:pPr>
            <a:r>
              <a:rPr lang="ar-SA" dirty="0"/>
              <a:t>طبيعة الخطأ</a:t>
            </a:r>
            <a:endParaRPr lang="en-US" dirty="0"/>
          </a:p>
          <a:p>
            <a:pPr marL="0" indent="0" algn="ctr">
              <a:buNone/>
            </a:pPr>
            <a:r>
              <a:rPr lang="ar-SA" dirty="0"/>
              <a:t>اللاعبون المخطئون إذا لزم</a:t>
            </a:r>
            <a:endParaRPr lang="en-US" dirty="0"/>
          </a:p>
          <a:p>
            <a:pPr marL="0" indent="0" algn="ctr">
              <a:buNone/>
            </a:pPr>
            <a:r>
              <a:rPr lang="ar-SA" dirty="0"/>
              <a:t>الفريق الذي سيرسل حسب إشارة الحكم الأول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9253866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225</Words>
  <Application>Microsoft Office PowerPoint</Application>
  <PresentationFormat>ملء الشاشة</PresentationFormat>
  <Paragraphs>31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نسق Office</vt:lpstr>
      <vt:lpstr>الحكام</vt:lpstr>
      <vt:lpstr>الحكام</vt:lpstr>
      <vt:lpstr>الحكام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التجهيزات والادوات</dc:title>
  <dc:creator>DR.Ahmed Saker 2O14</dc:creator>
  <cp:lastModifiedBy>Windows User</cp:lastModifiedBy>
  <cp:revision>5</cp:revision>
  <dcterms:created xsi:type="dcterms:W3CDTF">2018-12-12T05:46:15Z</dcterms:created>
  <dcterms:modified xsi:type="dcterms:W3CDTF">2019-09-06T17:43:00Z</dcterms:modified>
</cp:coreProperties>
</file>